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7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959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7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62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17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49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33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47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73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56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2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0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720A-FC76-44BC-BF22-443698D8F8F9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8285-A9C4-4921-A3D3-7939880FAB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y.spbu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180728"/>
          </a:xfrm>
          <a:ln w="25400">
            <a:solidFill>
              <a:srgbClr val="B97B3D"/>
            </a:solidFill>
          </a:ln>
        </p:spPr>
        <p:txBody>
          <a:bodyPr numCol="2" anchor="ctr"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8600" dirty="0">
                <a:latin typeface="Constantia" panose="02030602050306030303" pitchFamily="18" charset="0"/>
              </a:rPr>
              <a:t>Главный абонемент </a:t>
            </a:r>
          </a:p>
          <a:p>
            <a:pPr marL="0" indent="0">
              <a:buNone/>
            </a:pPr>
            <a:endParaRPr lang="ru-RU" sz="70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sz="7000" dirty="0">
              <a:latin typeface="Constantia" panose="02030602050306030303" pitchFamily="18" charset="0"/>
            </a:endParaRPr>
          </a:p>
          <a:p>
            <a:pPr marL="0" indent="0" algn="ctr">
              <a:buNone/>
            </a:pPr>
            <a:r>
              <a:rPr lang="ru-RU" sz="8600" dirty="0" smtClean="0">
                <a:latin typeface="Constantia" panose="02030602050306030303" pitchFamily="18" charset="0"/>
              </a:rPr>
              <a:t>Отраслевой отдел </a:t>
            </a:r>
            <a:r>
              <a:rPr lang="ru-RU" sz="8600" dirty="0">
                <a:latin typeface="Constantia" panose="02030602050306030303" pitchFamily="18" charset="0"/>
              </a:rPr>
              <a:t>на </a:t>
            </a:r>
            <a:r>
              <a:rPr lang="ru-RU" sz="8600" dirty="0" smtClean="0">
                <a:latin typeface="Constantia" panose="02030602050306030303" pitchFamily="18" charset="0"/>
              </a:rPr>
              <a:t>факультете</a:t>
            </a:r>
            <a:endParaRPr lang="ru-RU" sz="8600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915816" y="1196752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09192"/>
            <a:ext cx="2811098" cy="3748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верх 6"/>
          <p:cNvSpPr/>
          <p:nvPr/>
        </p:nvSpPr>
        <p:spPr>
          <a:xfrm rot="420000" flipH="1">
            <a:off x="2622111" y="4643305"/>
            <a:ext cx="161321" cy="100811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230B166-DDDF-15B9-D573-5C86CE0F6B0C}"/>
              </a:ext>
            </a:extLst>
          </p:cNvPr>
          <p:cNvSpPr txBox="1">
            <a:spLocks/>
          </p:cNvSpPr>
          <p:nvPr/>
        </p:nvSpPr>
        <p:spPr>
          <a:xfrm>
            <a:off x="719572" y="404664"/>
            <a:ext cx="7704856" cy="8640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Научная библиотека им. М. Горького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AC66BA1-DA0A-386D-68B4-8C3C58005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502" y="2909192"/>
            <a:ext cx="2811098" cy="3748131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BD263AF2-D9E8-E123-7D05-C954122B8706}"/>
              </a:ext>
            </a:extLst>
          </p:cNvPr>
          <p:cNvSpPr/>
          <p:nvPr/>
        </p:nvSpPr>
        <p:spPr>
          <a:xfrm>
            <a:off x="2987824" y="5949280"/>
            <a:ext cx="2811098" cy="21602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7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39"/>
            <a:ext cx="4791318" cy="638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39"/>
            <a:ext cx="7704856" cy="86409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Отраслевой отдел по направлению биология</a:t>
            </a:r>
          </a:p>
        </p:txBody>
      </p:sp>
      <p:sp useBgFill="1">
        <p:nvSpPr>
          <p:cNvPr id="4" name="TextBox 3"/>
          <p:cNvSpPr txBox="1"/>
          <p:nvPr/>
        </p:nvSpPr>
        <p:spPr>
          <a:xfrm>
            <a:off x="13260" y="1628800"/>
            <a:ext cx="4198700" cy="31700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Constantia" panose="02030602050306030303" pitchFamily="18" charset="0"/>
              </a:rPr>
              <a:t>Часы работы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10.00 – 18.00</a:t>
            </a:r>
            <a:r>
              <a:rPr lang="ru-RU" sz="2400" b="1" dirty="0">
                <a:latin typeface="Constantia" panose="02030602050306030303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Constantia" panose="02030602050306030303" pitchFamily="18" charset="0"/>
              </a:rPr>
              <a:t>10.00 – 19.00 </a:t>
            </a:r>
            <a:r>
              <a:rPr lang="ru-RU" sz="2400" b="1" dirty="0">
                <a:latin typeface="Constantia" panose="02030602050306030303" pitchFamily="18" charset="0"/>
              </a:rPr>
              <a:t>по </a:t>
            </a:r>
            <a:r>
              <a:rPr lang="ru-RU" sz="2400" b="1" dirty="0" smtClean="0">
                <a:latin typeface="Constantia" panose="02030602050306030303" pitchFamily="18" charset="0"/>
              </a:rPr>
              <a:t>средам</a:t>
            </a:r>
            <a:r>
              <a:rPr lang="ru-RU" sz="2400" b="1" dirty="0">
                <a:latin typeface="Constantia" panose="02030602050306030303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Constantia" panose="02030602050306030303" pitchFamily="18" charset="0"/>
              </a:rPr>
              <a:t>выходные – суббота, воскресенье.</a:t>
            </a:r>
          </a:p>
          <a:p>
            <a:endParaRPr lang="ru-RU" sz="20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171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D24495-6D3C-DF8A-AA45-DBA2A4728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0" y="404664"/>
            <a:ext cx="4427190" cy="5832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E2A668-1C7E-6A70-81DD-F9B265DBB0EF}"/>
              </a:ext>
            </a:extLst>
          </p:cNvPr>
          <p:cNvSpPr txBox="1"/>
          <p:nvPr/>
        </p:nvSpPr>
        <p:spPr>
          <a:xfrm>
            <a:off x="4572000" y="404665"/>
            <a:ext cx="4571999" cy="553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000" dirty="0">
                <a:latin typeface="Constantia" panose="02030602050306030303" pitchFamily="18" charset="0"/>
              </a:rPr>
              <a:t>При каждом посещении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1225CF2-4B2C-DBA5-D9C1-1593F4B6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2132856"/>
            <a:ext cx="3452159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BF20A2-B8E5-6A5D-4418-0C4CD4611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332656"/>
            <a:ext cx="2736304" cy="2839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710DD8-7184-DB63-067D-8A1FFF926996}"/>
              </a:ext>
            </a:extLst>
          </p:cNvPr>
          <p:cNvSpPr txBox="1"/>
          <p:nvPr/>
        </p:nvSpPr>
        <p:spPr>
          <a:xfrm>
            <a:off x="2286000" y="3686000"/>
            <a:ext cx="4572000" cy="646331"/>
          </a:xfrm>
          <a:prstGeom prst="rect">
            <a:avLst/>
          </a:prstGeom>
          <a:noFill/>
          <a:ln w="31750">
            <a:solidFill>
              <a:srgbClr val="B97B3D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ru-RU" sz="3600" b="1" dirty="0">
                <a:latin typeface="Constantia" panose="02030602050306030303" pitchFamily="18" charset="0"/>
              </a:rPr>
              <a:t>vk.com/</a:t>
            </a:r>
            <a:r>
              <a:rPr lang="en-US" altLang="ru-RU" sz="3600" b="1" dirty="0" err="1">
                <a:latin typeface="Constantia" panose="02030602050306030303" pitchFamily="18" charset="0"/>
              </a:rPr>
              <a:t>bio_library</a:t>
            </a:r>
            <a:endParaRPr lang="ru-RU" altLang="ru-RU" sz="3600" b="1" dirty="0">
              <a:latin typeface="Constantia" panose="0203060205030603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7FC867-DF7D-6840-F533-A06F3DA3CEA2}"/>
              </a:ext>
            </a:extLst>
          </p:cNvPr>
          <p:cNvSpPr txBox="1"/>
          <p:nvPr/>
        </p:nvSpPr>
        <p:spPr>
          <a:xfrm>
            <a:off x="4139951" y="1059830"/>
            <a:ext cx="4464496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Constantia" panose="02030602050306030303" pitchFamily="18" charset="0"/>
              </a:rPr>
              <a:t>Паблик</a:t>
            </a:r>
          </a:p>
          <a:p>
            <a:pPr algn="ctr"/>
            <a:r>
              <a:rPr lang="ru-RU" sz="2800" dirty="0">
                <a:latin typeface="Constantia" panose="02030602050306030303" pitchFamily="18" charset="0"/>
              </a:rPr>
              <a:t>отраслевого отдела по направлению биология</a:t>
            </a:r>
          </a:p>
        </p:txBody>
      </p:sp>
    </p:spTree>
    <p:extLst>
      <p:ext uri="{BB962C8B-B14F-4D97-AF65-F5344CB8AC3E}">
        <p14:creationId xmlns:p14="http://schemas.microsoft.com/office/powerpoint/2010/main" val="2754546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3347B1-61B2-F7A2-AAA8-EF5468C62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5755" y="3162672"/>
            <a:ext cx="4392490" cy="532656"/>
          </a:xfrm>
          <a:ln w="22225">
            <a:solidFill>
              <a:srgbClr val="B97B3D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altLang="ru-RU" sz="3800" b="1" dirty="0">
                <a:latin typeface="Constantia" panose="02030602050306030303" pitchFamily="18" charset="0"/>
                <a:hlinkClick r:id="rId2"/>
              </a:rPr>
              <a:t>www.library.spbu.ru</a:t>
            </a:r>
            <a:endParaRPr lang="ru-RU" altLang="ru-RU" sz="3800" b="1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693E1B1-4252-D338-384E-EF8A653D5C6C}"/>
              </a:ext>
            </a:extLst>
          </p:cNvPr>
          <p:cNvSpPr txBox="1"/>
          <p:nvPr/>
        </p:nvSpPr>
        <p:spPr>
          <a:xfrm>
            <a:off x="1400908" y="1484784"/>
            <a:ext cx="634218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dirty="0">
                <a:latin typeface="Constantia" panose="02030602050306030303" pitchFamily="18" charset="0"/>
              </a:rPr>
              <a:t>Сайт</a:t>
            </a:r>
          </a:p>
          <a:p>
            <a:pPr algn="ctr"/>
            <a:r>
              <a:rPr lang="ru-RU" altLang="ru-RU" sz="2800" dirty="0">
                <a:latin typeface="Constantia" panose="02030602050306030303" pitchFamily="18" charset="0"/>
              </a:rPr>
              <a:t>Научной библиотеки им. М. Горького</a:t>
            </a:r>
          </a:p>
        </p:txBody>
      </p:sp>
    </p:spTree>
    <p:extLst>
      <p:ext uri="{BB962C8B-B14F-4D97-AF65-F5344CB8AC3E}">
        <p14:creationId xmlns:p14="http://schemas.microsoft.com/office/powerpoint/2010/main" val="4084871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80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E1B1-4252-D338-384E-EF8A653D5C6C}"/>
              </a:ext>
            </a:extLst>
          </p:cNvPr>
          <p:cNvSpPr txBox="1"/>
          <p:nvPr/>
        </p:nvSpPr>
        <p:spPr>
          <a:xfrm>
            <a:off x="1400908" y="188640"/>
            <a:ext cx="634218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dirty="0">
                <a:latin typeface="Constantia" panose="02030602050306030303" pitchFamily="18" charset="0"/>
              </a:rPr>
              <a:t>Сайт</a:t>
            </a:r>
          </a:p>
          <a:p>
            <a:pPr algn="ctr"/>
            <a:r>
              <a:rPr lang="ru-RU" altLang="ru-RU" sz="2800" dirty="0">
                <a:latin typeface="Constantia" panose="02030602050306030303" pitchFamily="18" charset="0"/>
              </a:rPr>
              <a:t>Научной библиотеки им. М. Горького</a:t>
            </a:r>
          </a:p>
        </p:txBody>
      </p:sp>
    </p:spTree>
    <p:extLst>
      <p:ext uri="{BB962C8B-B14F-4D97-AF65-F5344CB8AC3E}">
        <p14:creationId xmlns:p14="http://schemas.microsoft.com/office/powerpoint/2010/main" val="222218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93E1B1-4252-D338-384E-EF8A653D5C6C}"/>
              </a:ext>
            </a:extLst>
          </p:cNvPr>
          <p:cNvSpPr txBox="1"/>
          <p:nvPr/>
        </p:nvSpPr>
        <p:spPr>
          <a:xfrm>
            <a:off x="1960227" y="332656"/>
            <a:ext cx="5223546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altLang="ru-RU" sz="2800" dirty="0" smtClean="0">
                <a:latin typeface="Constantia" panose="02030602050306030303" pitchFamily="18" charset="0"/>
              </a:rPr>
              <a:t>Электронный каталог на сайте</a:t>
            </a:r>
            <a:endParaRPr lang="ru-RU" altLang="ru-RU" sz="2800" dirty="0">
              <a:latin typeface="Constantia" panose="0203060205030603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" y="1340768"/>
            <a:ext cx="914367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64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129D5B-9008-6D62-EB24-7B55D33619F2}"/>
              </a:ext>
            </a:extLst>
          </p:cNvPr>
          <p:cNvSpPr txBox="1"/>
          <p:nvPr/>
        </p:nvSpPr>
        <p:spPr>
          <a:xfrm>
            <a:off x="1310752" y="97268"/>
            <a:ext cx="652249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altLang="ru-RU" sz="3200" dirty="0">
                <a:latin typeface="Constantia" panose="02030602050306030303" pitchFamily="18" charset="0"/>
              </a:rPr>
              <a:t>Книжные магазины СПбГУ рядом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1CED16-9542-85E1-B0F7-F49A49F63BB2}"/>
              </a:ext>
            </a:extLst>
          </p:cNvPr>
          <p:cNvSpPr txBox="1"/>
          <p:nvPr/>
        </p:nvSpPr>
        <p:spPr>
          <a:xfrm>
            <a:off x="507985" y="770224"/>
            <a:ext cx="8128022" cy="967957"/>
          </a:xfrm>
          <a:prstGeom prst="rect">
            <a:avLst/>
          </a:prstGeom>
          <a:noFill/>
          <a:ln w="25400">
            <a:solidFill>
              <a:srgbClr val="B97B3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000" dirty="0">
                <a:latin typeface="Constantia" panose="02030602050306030303" pitchFamily="18" charset="0"/>
              </a:rPr>
              <a:t>Менделеевская линия, 5</a:t>
            </a:r>
          </a:p>
          <a:p>
            <a:pPr algn="ctr">
              <a:lnSpc>
                <a:spcPct val="150000"/>
              </a:lnSpc>
            </a:pPr>
            <a:r>
              <a:rPr lang="ru-RU" altLang="ru-RU" sz="2000" dirty="0">
                <a:latin typeface="Constantia" panose="02030602050306030303" pitchFamily="18" charset="0"/>
              </a:rPr>
              <a:t>(в здании исторического и философского факультетов)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5EB8813-EC5E-E1D5-57A2-D7431595F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38" y="1843457"/>
            <a:ext cx="7788315" cy="50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46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129D5B-9008-6D62-EB24-7B55D33619F2}"/>
              </a:ext>
            </a:extLst>
          </p:cNvPr>
          <p:cNvSpPr txBox="1"/>
          <p:nvPr/>
        </p:nvSpPr>
        <p:spPr>
          <a:xfrm>
            <a:off x="1310752" y="97268"/>
            <a:ext cx="652249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altLang="ru-RU" sz="3200" dirty="0">
                <a:latin typeface="Constantia" panose="02030602050306030303" pitchFamily="18" charset="0"/>
              </a:rPr>
              <a:t>Книжные магазины СПбГУ рядом</a:t>
            </a:r>
            <a:endParaRPr lang="ru-RU" sz="3200" dirty="0">
              <a:latin typeface="Constantia" panose="0203060205030603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1CED16-9542-85E1-B0F7-F49A49F63BB2}"/>
              </a:ext>
            </a:extLst>
          </p:cNvPr>
          <p:cNvSpPr txBox="1"/>
          <p:nvPr/>
        </p:nvSpPr>
        <p:spPr>
          <a:xfrm>
            <a:off x="507985" y="770224"/>
            <a:ext cx="8128022" cy="967957"/>
          </a:xfrm>
          <a:prstGeom prst="rect">
            <a:avLst/>
          </a:prstGeom>
          <a:noFill/>
          <a:ln w="25400">
            <a:solidFill>
              <a:srgbClr val="B97B3D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000" dirty="0">
                <a:latin typeface="Constantia" panose="02030602050306030303" pitchFamily="18" charset="0"/>
              </a:rPr>
              <a:t>Университетская набережная 7-9-11</a:t>
            </a:r>
          </a:p>
          <a:p>
            <a:pPr algn="ctr">
              <a:lnSpc>
                <a:spcPct val="150000"/>
              </a:lnSpc>
            </a:pPr>
            <a:r>
              <a:rPr lang="ru-RU" altLang="ru-RU" sz="2000" dirty="0">
                <a:latin typeface="Constantia" panose="02030602050306030303" pitchFamily="18" charset="0"/>
              </a:rPr>
              <a:t>(подвальное помещение на вахте филологического факультета)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8E4EE2-8938-37A8-8F95-1C6F6E8B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316" y="1850219"/>
            <a:ext cx="5075360" cy="48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562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98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Отраслевой отдел по направлению биология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Артемьева Наталья Владимировна</dc:creator>
  <cp:lastModifiedBy>Тисленко Валерия Станиславовна</cp:lastModifiedBy>
  <cp:revision>16</cp:revision>
  <dcterms:created xsi:type="dcterms:W3CDTF">2023-08-30T13:44:18Z</dcterms:created>
  <dcterms:modified xsi:type="dcterms:W3CDTF">2024-04-05T08:43:16Z</dcterms:modified>
</cp:coreProperties>
</file>